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5"/>
  </p:notesMasterIdLst>
  <p:sldIdLst>
    <p:sldId id="256" r:id="rId2"/>
    <p:sldId id="257" r:id="rId3"/>
    <p:sldId id="258" r:id="rId4"/>
    <p:sldId id="259" r:id="rId5"/>
    <p:sldId id="260" r:id="rId6"/>
    <p:sldId id="262" r:id="rId7"/>
    <p:sldId id="263" r:id="rId8"/>
    <p:sldId id="264" r:id="rId9"/>
    <p:sldId id="265" r:id="rId10"/>
    <p:sldId id="266" r:id="rId11"/>
    <p:sldId id="267" r:id="rId12"/>
    <p:sldId id="268" r:id="rId13"/>
    <p:sldId id="269" r:id="rId14"/>
    <p:sldId id="270" r:id="rId15"/>
    <p:sldId id="271" r:id="rId16"/>
    <p:sldId id="273" r:id="rId17"/>
    <p:sldId id="274" r:id="rId18"/>
    <p:sldId id="275" r:id="rId19"/>
    <p:sldId id="277" r:id="rId20"/>
    <p:sldId id="278" r:id="rId21"/>
    <p:sldId id="279" r:id="rId22"/>
    <p:sldId id="280" r:id="rId23"/>
    <p:sldId id="281" r:id="rId24"/>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0828889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19.xml"/><Relationship Id="rId3" Type="http://schemas.openxmlformats.org/officeDocument/2006/relationships/image" Target="../media/image6.png"/><Relationship Id="rId7" Type="http://schemas.openxmlformats.org/officeDocument/2006/relationships/slide" Target="../slides/slide16.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6.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语法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03504" cy="694944"/>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语法汇</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a60734000ada9a6a#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c04618afb&amp;color=RGB(0,96,96)">
            <a:hlinkClick r:id="rId6" action="ppaction://hlinksldjump"/>
          </p:cNvPr>
          <p:cNvSpPr/>
          <p:nvPr/>
        </p:nvSpPr>
        <p:spPr>
          <a:xfrm>
            <a:off x="6803136" y="196596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1" name="MasterShapeName?linknodeid=690269c98&amp;color=RGB(0,96,96)">
            <a:hlinkClick r:id="rId7" action="ppaction://hlinksldjump"/>
          </p:cNvPr>
          <p:cNvSpPr/>
          <p:nvPr/>
        </p:nvSpPr>
        <p:spPr>
          <a:xfrm>
            <a:off x="6803136" y="33284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
        <p:nvSpPr>
          <p:cNvPr id="12" name="MasterShapeName?linknodeid=7cd0ae813&amp;color=RGB(0,96,96)">
            <a:hlinkClick r:id="rId8" action="ppaction://hlinksldjump"/>
          </p:cNvPr>
          <p:cNvSpPr/>
          <p:nvPr/>
        </p:nvSpPr>
        <p:spPr>
          <a:xfrm>
            <a:off x="6803136" y="47000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语法汇</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2.xml"/><Relationship Id="rId1" Type="http://schemas.openxmlformats.org/officeDocument/2006/relationships/slideLayout" Target="../slideLayouts/slideLayout8.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3.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4.xml"/><Relationship Id="rId1" Type="http://schemas.openxmlformats.org/officeDocument/2006/relationships/slideLayout" Target="../slideLayouts/slideLayout8.xml"/><Relationship Id="rId5" Type="http://schemas.openxmlformats.org/officeDocument/2006/relationships/image" Target="../media/image14.png"/><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12.png"/></Relationships>
</file>

<file path=ppt/slides/_rels/slide17.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0.xml"/><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8.xml"/><Relationship Id="rId4" Type="http://schemas.openxmlformats.org/officeDocument/2006/relationships/image" Target="../media/image13.png"/></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6_BD#ee2a90311?pid=3e5863e48&amp;color=0,55,96&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first,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waters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strait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calm</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spent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days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working,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fishing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playing</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cards</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happily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unaware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wouldn't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back</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very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long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time.起初，海峡的水域很平静</a:t>
            </a:r>
            <a:r>
              <a:rPr lang="en-US" altLang="zh-CN" sz="1800" b="1" i="0">
                <a:solidFill>
                  <a:srgbClr val="003760"/>
                </a:solidFill>
                <a:latin typeface="Times New Roman" pitchFamily="34" charset="0"/>
                <a:ea typeface="微软雅黑" pitchFamily="34" charset="-122"/>
                <a:cs typeface="Times New Roman" pitchFamily="34" charset="-120"/>
              </a:rPr>
              <a:t>，我</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们整天工作</a:t>
            </a:r>
            <a:r>
              <a:rPr lang="en-US" altLang="zh-CN" b="1" i="0" dirty="0">
                <a:solidFill>
                  <a:srgbClr val="003760"/>
                </a:solidFill>
                <a:latin typeface="Times New Roman" pitchFamily="34" charset="0"/>
                <a:ea typeface="微软雅黑" pitchFamily="34" charset="-122"/>
                <a:cs typeface="Times New Roman" pitchFamily="34" charset="-120"/>
              </a:rPr>
              <a:t>、钓鱼、打牌，十分开心，</a:t>
            </a:r>
            <a:r>
              <a:rPr lang="en-US" altLang="zh-CN" b="1" i="0">
                <a:solidFill>
                  <a:srgbClr val="003760"/>
                </a:solidFill>
                <a:latin typeface="Times New Roman" pitchFamily="34" charset="0"/>
                <a:ea typeface="微软雅黑" pitchFamily="34" charset="-122"/>
                <a:cs typeface="Times New Roman" pitchFamily="34" charset="-120"/>
              </a:rPr>
              <a:t>还没意识到我们很长一段时间都不会回来。</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教材P70</a:t>
            </a:r>
            <a:endParaRPr lang="en-US" altLang="zh-CN" dirty="0"/>
          </a:p>
        </p:txBody>
      </p:sp>
      <p:pic>
        <p:nvPicPr>
          <p:cNvPr id="3" name="P_6_BD#ee2a90311?pid=3e5863e48&amp;color=0,55,96&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3bae2767b?pid=fbad80738&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unaware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.未觉察到的，未意识到的</a:t>
            </a:r>
            <a:endParaRPr lang="en-US" altLang="zh-CN" sz="2200" dirty="0"/>
          </a:p>
        </p:txBody>
      </p:sp>
      <p:sp>
        <p:nvSpPr>
          <p:cNvPr id="6" name="P_6#726f3fbe5?pid=3bae2767b&amp;color=0,55,96&amp;vtp=1&amp;bbb=1"/>
          <p:cNvSpPr/>
          <p:nvPr/>
        </p:nvSpPr>
        <p:spPr>
          <a:xfrm>
            <a:off x="502920" y="3699924"/>
            <a:ext cx="10570464" cy="35414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词缀·联想</a:t>
            </a:r>
            <a:endParaRPr lang="en-US" altLang="zh-CN" sz="1800"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6#726f3fbe5?pid=3bae2767b&amp;color=0,55,96&amp;mp=1&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un-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形容词前缀</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u</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.表示否定或相反之意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unfair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不公平的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unable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不能</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uncertain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不确定的</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a:solidFill>
                  <a:srgbClr val="003760"/>
                </a:solidFill>
                <a:latin typeface="Times New Roman" pitchFamily="34" charset="0"/>
                <a:ea typeface="微软雅黑" pitchFamily="34" charset="-122"/>
                <a:cs typeface="Times New Roman" pitchFamily="34" charset="-120"/>
              </a:rPr>
              <a:t>unfortunate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不幸的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unaware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of/that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不知道</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；未意识到</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completely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unaware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affair.</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他对整件事情一无所知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3" name="P_6_BD#726f3fbe5?pid=3bae2767b&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41083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pic>
        <p:nvPicPr>
          <p:cNvPr id="2" name="P_6_BD#726f3fbe5?pid=3bae2767b&amp;color=0,55,96&amp;tib=255,255,255&amp;iip=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157600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6_BD#726f3fbe5?pid=3bae2767b&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aware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.意识到的;明白的</a:t>
                </a:r>
                <a:r>
                  <a:rPr lang="en-US" altLang="zh-CN" sz="1800" b="0" i="0">
                    <a:solidFill>
                      <a:srgbClr val="003760"/>
                    </a:solidFill>
                    <a:latin typeface="Times New Roman" pitchFamily="34" charset="0"/>
                    <a:ea typeface="微软雅黑" pitchFamily="34" charset="-122"/>
                    <a:cs typeface="Times New Roman" pitchFamily="34" charset="-120"/>
                  </a:rPr>
                  <a:t>；察觉到的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be/become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of/that</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意识到/知道/察觉到</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suddenly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became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looking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them.</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他们突然意识到有些人在看着他们</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something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wrong?</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你有没有意识到有些事已经出了问题</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awareness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sing</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.］认识；意识；兴趣</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raise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/increase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public</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awareness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提高公众对某事物的意识</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growing/an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increasing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awareness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sth对某事物日益增长的兴趣</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program</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aims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help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students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develop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science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skills,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environmental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awareness</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healthy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lifestyles.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该项目旨在帮助学生提升科学技能</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增强环保意识并培养健康的生活方式</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Ⅱ</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unawareness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.［U］不知道</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；未觉察</a:t>
                </a:r>
                <a:endParaRPr lang="en-US" altLang="zh-CN" sz="100" dirty="0"/>
              </a:p>
            </p:txBody>
          </p:sp>
        </mc:Choice>
        <mc:Fallback>
          <p:sp>
            <p:nvSpPr>
              <p:cNvPr id="3" name="P_6_BD#726f3fbe5?pid=3bae2767b&amp;color=0,55,96&amp;vtp=1&amp;bt=1&amp;bbb=1"/>
              <p:cNvSpPr>
                <a:spLocks noRot="1" noChangeAspect="1" noMove="1" noResize="1" noEditPoints="1" noAdjustHandles="1" noChangeArrowheads="1" noChangeShapeType="1" noTextEdit="1"/>
              </p:cNvSpPr>
              <p:nvPr/>
            </p:nvSpPr>
            <p:spPr>
              <a:xfrm>
                <a:off x="502920" y="1512000"/>
                <a:ext cx="10570464" cy="4123055"/>
              </a:xfrm>
              <a:prstGeom prst="rect">
                <a:avLst/>
              </a:prstGeom>
              <a:blipFill>
                <a:blip r:embed="rId4"/>
                <a:stretch>
                  <a:fillRect l="-1384" r="-1269" b="-3550"/>
                </a:stretch>
              </a:blipFill>
              <a:ln/>
            </p:spPr>
            <p:txBody>
              <a:bodyPr/>
              <a:lstStyle/>
              <a:p>
                <a:r>
                  <a:rPr lang="zh-CN" altLang="en-US">
                    <a:noFill/>
                  </a:rPr>
                  <a:t> </a:t>
                </a:r>
              </a:p>
            </p:txBody>
          </p:sp>
        </mc:Fallback>
      </mc:AlternateContent>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P_6#726f3fbe5?pid=3bae2767b&amp;color=0,55,96&amp;mp=1&amp;vtp=1&amp;bt=1&amp;bbb=1"/>
          <p:cNvSpPr/>
          <p:nvPr/>
        </p:nvSpPr>
        <p:spPr>
          <a:xfrm>
            <a:off x="502920" y="15120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Put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pressure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clean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cloth</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用一块干净的布按压伤口。</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教材P72</a:t>
            </a:r>
            <a:endParaRPr lang="en-US" altLang="zh-CN" sz="1800" dirty="0"/>
          </a:p>
        </p:txBody>
      </p:sp>
      <p:pic>
        <p:nvPicPr>
          <p:cNvPr id="3" name="P_6_BD#726f3fbe5?pid=3bae2767b&amp;color=0,55,96&amp;mp=1&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19239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aa6775a18?pid=fbad80738&amp;color=0,55,96&amp;vtp=1&amp;bbb=1"/>
          <p:cNvSpPr/>
          <p:nvPr/>
        </p:nvSpPr>
        <p:spPr>
          <a:xfrm>
            <a:off x="502920" y="2372616"/>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cloth</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a:t>
            </a:r>
            <a:endParaRPr lang="en-US" altLang="zh-CN" sz="2200" dirty="0"/>
          </a:p>
        </p:txBody>
      </p:sp>
      <p:sp>
        <p:nvSpPr>
          <p:cNvPr id="6" name="P_6#9d5537a4a?sp=1&amp;pid=aa6775a18&amp;color=0,55,96&amp;vtp=1&amp;bbb=1"/>
          <p:cNvSpPr/>
          <p:nvPr/>
        </p:nvSpPr>
        <p:spPr>
          <a:xfrm>
            <a:off x="502920" y="286898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➊</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［U］布；布料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a:solidFill>
                  <a:srgbClr val="003760"/>
                </a:solidFill>
                <a:latin typeface="Times New Roman" pitchFamily="34" charset="0"/>
                <a:ea typeface="微软雅黑" pitchFamily="34" charset="-122"/>
                <a:cs typeface="Times New Roman" pitchFamily="34" charset="-120"/>
              </a:rPr>
              <a:t>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cloth</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量布裁衣</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piece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cloth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一块布</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➋</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［C］（一块）布；桌布</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handed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cloth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wipe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hands.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他们递给我们每个人一块热的湿布擦手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①clothes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无单数形式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）衣物；衣服</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②clothing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.［U］（尤指某种）服装；衣服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Volunteers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carloads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donated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clothing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toys.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志愿者们带来一车车捐赠的衣服和玩具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7" name="P_6_BD#9d5537a4a?pid=aa6775a18&amp;color=0,55,96&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7686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pic>
        <p:nvPicPr>
          <p:cNvPr id="10" name="P_6_BD#9d5537a4a?pid=aa6775a18&amp;color=0,55,96&amp;tib=255,255,255&amp;iip=9&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501578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P_6#9d5537a4a?pid=aa6775a18&amp;color=0,55,96&amp;mp=1&amp;vtp=1&amp;bt=1&amp;bbb=1"/>
          <p:cNvSpPr/>
          <p:nvPr/>
        </p:nvSpPr>
        <p:spPr>
          <a:xfrm>
            <a:off x="502920" y="15120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Challenging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but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rewarding</a:t>
            </a:r>
            <a:r>
              <a:rPr lang="en-US" altLang="zh-CN" sz="1800" b="1" i="0" dirty="0">
                <a:solidFill>
                  <a:srgbClr val="003760"/>
                </a:solidFill>
                <a:latin typeface="Times New Roman" pitchFamily="34" charset="0"/>
                <a:ea typeface="微软雅黑" pitchFamily="34" charset="-122"/>
                <a:cs typeface="Times New Roman" pitchFamily="34" charset="-120"/>
              </a:rPr>
              <a:t>.具有挑战性，</a:t>
            </a:r>
            <a:r>
              <a:rPr lang="en-US" altLang="zh-CN" sz="1800" b="1" i="0">
                <a:solidFill>
                  <a:srgbClr val="003760"/>
                </a:solidFill>
                <a:latin typeface="Times New Roman" pitchFamily="34" charset="0"/>
                <a:ea typeface="微软雅黑" pitchFamily="34" charset="-122"/>
                <a:cs typeface="Times New Roman" pitchFamily="34" charset="-120"/>
              </a:rPr>
              <a:t>但很有意义。</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教材P73</a:t>
            </a:r>
            <a:endParaRPr lang="en-US" altLang="zh-CN" sz="1800" dirty="0"/>
          </a:p>
        </p:txBody>
      </p:sp>
      <p:pic>
        <p:nvPicPr>
          <p:cNvPr id="3" name="P_6_BD#9d5537a4a?pid=aa6775a18&amp;color=0,55,96&amp;mp=1&amp;tib=255,255,255&amp;iip=1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19239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b8f832b65?pid=fbad80738&amp;color=0,55,96&amp;vtp=1&amp;bbb=1"/>
          <p:cNvSpPr/>
          <p:nvPr/>
        </p:nvSpPr>
        <p:spPr>
          <a:xfrm>
            <a:off x="502920" y="2372616"/>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rewarding</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adj</a:t>
            </a:r>
            <a:r>
              <a:rPr lang="en-US" altLang="zh-CN" sz="2200" b="1" i="0" dirty="0">
                <a:solidFill>
                  <a:srgbClr val="003760"/>
                </a:solidFill>
                <a:latin typeface="Times New Roman" pitchFamily="34" charset="0"/>
                <a:ea typeface="微软雅黑" pitchFamily="34" charset="-122"/>
                <a:cs typeface="Times New Roman" pitchFamily="34" charset="-120"/>
              </a:rPr>
              <a:t>.值得做的；有益的，有意义的；报酬高的</a:t>
            </a:r>
            <a:endParaRPr lang="en-US" altLang="zh-CN" sz="2200" dirty="0"/>
          </a:p>
        </p:txBody>
      </p:sp>
      <mc:AlternateContent xmlns:mc="http://schemas.openxmlformats.org/markup-compatibility/2006">
        <mc:Choice xmlns:a14="http://schemas.microsoft.com/office/drawing/2010/main" Requires="a14">
          <p:sp>
            <p:nvSpPr>
              <p:cNvPr id="6" name="P_6_BD#695c84f68?pid=b8f832b65&amp;color=0,55,96&amp;vtp=1&amp;bbb=1"/>
              <p:cNvSpPr/>
              <p:nvPr/>
            </p:nvSpPr>
            <p:spPr>
              <a:xfrm>
                <a:off x="502920" y="286898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rewarding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a:t>
                </a:r>
                <a:r>
                  <a:rPr lang="en-US" altLang="zh-CN" sz="1800" b="0" i="0">
                    <a:solidFill>
                      <a:srgbClr val="003760"/>
                    </a:solidFill>
                    <a:latin typeface="Times New Roman" pitchFamily="34" charset="0"/>
                    <a:ea typeface="楷体" pitchFamily="34" charset="-122"/>
                    <a:cs typeface="Times New Roman" pitchFamily="34" charset="-120"/>
                  </a:rPr>
                  <a:t>我们可以给你提供一份挑战和回报并存的工作</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reward</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①</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U］回报；奖励；报酬；赏金</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reward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作为（对</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的）回报/酬谢</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reward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作为（对</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的）回报/酬谢/奖励</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offer</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/give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reward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为某事给（某人）报酬/赏金</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harvest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rewards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artistic</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life.</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你将收获艺术生活的回报</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Ⅱ</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 </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received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medal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reward</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bravery.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他因表现勇敢而获得了一枚奖章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mc:Choice>
        <mc:Fallback>
          <p:sp>
            <p:nvSpPr>
              <p:cNvPr id="6" name="P_6_BD#695c84f68?pid=b8f832b65&amp;color=0,55,96&amp;vtp=1&amp;bbb=1"/>
              <p:cNvSpPr>
                <a:spLocks noRot="1" noChangeAspect="1" noMove="1" noResize="1" noEditPoints="1" noAdjustHandles="1" noChangeArrowheads="1" noChangeShapeType="1" noTextEdit="1"/>
              </p:cNvSpPr>
              <p:nvPr/>
            </p:nvSpPr>
            <p:spPr>
              <a:xfrm>
                <a:off x="502920" y="2868980"/>
                <a:ext cx="10570464" cy="3284855"/>
              </a:xfrm>
              <a:prstGeom prst="rect">
                <a:avLst/>
              </a:prstGeom>
              <a:blipFill>
                <a:blip r:embed="rId4"/>
                <a:stretch>
                  <a:fillRect l="-1384" b="-4461"/>
                </a:stretch>
              </a:blipFill>
              <a:ln/>
            </p:spPr>
            <p:txBody>
              <a:bodyPr/>
              <a:lstStyle/>
              <a:p>
                <a:r>
                  <a:rPr lang="zh-CN" altLang="en-US">
                    <a:noFill/>
                  </a:rPr>
                  <a:t> </a:t>
                </a:r>
              </a:p>
            </p:txBody>
          </p:sp>
        </mc:Fallback>
      </mc:AlternateContent>
      <p:pic>
        <p:nvPicPr>
          <p:cNvPr id="7" name="P_6_BD#695c84f68?pid=b8f832b65&amp;color=0,55,96&amp;tib=255,255,255&amp;iip=11&amp;vtp=1" descr="preencoded.png"/>
          <p:cNvPicPr>
            <a:picLocks noChangeAspect="1"/>
          </p:cNvPicPr>
          <p:nvPr/>
        </p:nvPicPr>
        <p:blipFill>
          <a:blip r:embed="rId5">
            <a:clrChange>
              <a:clrFrom>
                <a:srgbClr val="FFFFFF"/>
              </a:clrFrom>
              <a:clrTo>
                <a:srgbClr val="FFFFFF">
                  <a:alpha val="0"/>
                </a:srgbClr>
              </a:clrTo>
            </a:clrChange>
          </a:blip>
          <a:stretch>
            <a:fillRect/>
          </a:stretch>
        </p:blipFill>
        <p:spPr>
          <a:xfrm>
            <a:off x="528098" y="334446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P_6_BD#695c84f68?pid=b8f832b65&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.奖励；奖赏；给以报酬；报答</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r</a:t>
            </a:r>
            <a:r>
              <a:rPr lang="en-US" altLang="zh-CN" sz="1800" b="0" i="0">
                <a:solidFill>
                  <a:srgbClr val="003760"/>
                </a:solidFill>
                <a:latin typeface="Times New Roman" pitchFamily="34" charset="0"/>
                <a:ea typeface="微软雅黑" pitchFamily="34" charset="-122"/>
                <a:cs typeface="Times New Roman" pitchFamily="34" charset="-120"/>
              </a:rPr>
              <a:t>eward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sth因（做）某事而奖赏某人</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r</a:t>
            </a:r>
            <a:r>
              <a:rPr lang="en-US" altLang="zh-CN" sz="1800" b="0" i="0">
                <a:solidFill>
                  <a:srgbClr val="003760"/>
                </a:solidFill>
                <a:latin typeface="Times New Roman" pitchFamily="34" charset="0"/>
                <a:ea typeface="微软雅黑" pitchFamily="34" charset="-122"/>
                <a:cs typeface="Times New Roman" pitchFamily="34" charset="-120"/>
              </a:rPr>
              <a:t>eward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用某物报答/奖赏某人</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rewarded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for</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getting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bicycle.</a:t>
            </a:r>
            <a:r>
              <a:rPr lang="en-US" altLang="zh-CN" sz="1800" b="0" i="0" dirty="0">
                <a:solidFill>
                  <a:srgbClr val="003760"/>
                </a:solidFill>
                <a:latin typeface="Times New Roman" pitchFamily="34" charset="0"/>
                <a:ea typeface="楷体" pitchFamily="34" charset="-122"/>
                <a:cs typeface="Times New Roman" pitchFamily="34" charset="-120"/>
              </a:rPr>
              <a:t>她因取得好成绩而被奖励了一辆新自行车</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pic>
        <p:nvPicPr>
          <p:cNvPr id="2" name="P_4_BD#fa63c528b?pid=690269c98&amp;color=0,55,96&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392424" y="1512000"/>
            <a:ext cx="4791456" cy="10149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fa63c528b?pid=690269c98&amp;color=0,55,96&amp;vtp=1&amp;bbb=1"/>
          <p:cNvSpPr/>
          <p:nvPr/>
        </p:nvSpPr>
        <p:spPr>
          <a:xfrm>
            <a:off x="502920" y="2663636"/>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楷体" pitchFamily="34" charset="-122"/>
                <a:cs typeface="Times New Roman" pitchFamily="34" charset="-120"/>
              </a:rPr>
              <a:t>在听和记笔记的时候</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你不需要把每个单词都完整地写下来</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教材P73</a:t>
            </a:r>
            <a:endParaRPr lang="en-US" altLang="zh-CN" sz="1800" dirty="0"/>
          </a:p>
        </p:txBody>
      </p:sp>
      <p:pic>
        <p:nvPicPr>
          <p:cNvPr id="4" name="P_4_BD#fa63c528b?pid=690269c98&amp;color=0,55,96&amp;tib=255,255,255&amp;iip=1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3075624"/>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pic>
        <p:nvPicPr>
          <p:cNvPr id="2" name="P_4#fa63c528b?pid=690269c98&amp;color=0,55,96&amp;mp=1&amp;tib=255,255,255&amp;iip=1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fa63c528b?pid=690269c98&amp;color=0,55,96&amp;mp=1&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状语从句的省略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在时间、条件、让步等状语从句中，可以用省略形式。</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①主句的主语与从句的主语一致，且从句谓语有be动词时，可以将从句的主语和be动词一起省略。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exposed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loud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risk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deaf.</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如果每天都听</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响亮的音乐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年轻人可能会有失聪的风险</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looked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round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looking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something.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他看向四周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好像在找什么东西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until</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instructed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除非接到指示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否则不要离开大楼</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Though</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played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Western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instruments,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music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Butterfly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Lovers”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roots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Yue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虽然是用西方乐器演奏的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梁祝</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的大部分音乐</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元素</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都源于中国的越剧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P_4_BD#fa63c528b?pid=690269c98&amp;color=0,55,96&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②从句主语为无指代的it，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且从句谓语有be动词时，亦可将it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动词一起省略</a:t>
            </a:r>
            <a:r>
              <a:rPr lang="en-US" altLang="zh-CN" sz="1800" b="0" i="0">
                <a:solidFill>
                  <a:srgbClr val="003760"/>
                </a:solidFill>
                <a:latin typeface="Times New Roman" pitchFamily="34" charset="0"/>
                <a:ea typeface="微软雅黑" pitchFamily="34" charset="-122"/>
                <a:cs typeface="Times New Roman" pitchFamily="34" charset="-120"/>
              </a:rPr>
              <a:t>。该省略常见于</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if/unless/when+形容词”的结构中。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possible,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English</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如果可能</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的话</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您能就如何提高我的英语水平给我一些建议吗</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issued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smog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unless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is</a:t>
            </a:r>
            <a:r>
              <a:rPr lang="en-US" altLang="zh-CN" sz="1800" b="0" i="0" u="sng">
                <a:solidFill>
                  <a:srgbClr val="003760"/>
                </a:solidFill>
                <a:latin typeface="Times New Roman" pitchFamily="34" charset="0"/>
                <a:ea typeface="微软雅黑" pitchFamily="34" charset="-122"/>
                <a:cs typeface="Times New Roman" pitchFamily="34" charset="-120"/>
              </a:rPr>
              <a:t>）</a:t>
            </a:r>
            <a:r>
              <a:rPr lang="en-US" altLang="zh-CN" sz="1800" b="0" i="0" u="sng">
                <a:solidFill>
                  <a:srgbClr val="003760"/>
                </a:solidFill>
                <a:latin typeface="SimSun" pitchFamily="34" charset="0"/>
                <a:ea typeface="SimSun" pitchFamily="34" charset="-122"/>
                <a:cs typeface="SimSun" pitchFamily="34" charset="-120"/>
              </a:rPr>
              <a:t> </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necessary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气象站发布了严重雾霾预警</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建议人们非必要不外出</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Give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when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possible.</a:t>
            </a:r>
            <a:r>
              <a:rPr lang="en-US" altLang="zh-CN" b="0" i="0" dirty="0">
                <a:solidFill>
                  <a:srgbClr val="003760"/>
                </a:solidFill>
                <a:latin typeface="Times New Roman" pitchFamily="34" charset="0"/>
                <a:ea typeface="楷体" pitchFamily="34" charset="-122"/>
                <a:cs typeface="Times New Roman" pitchFamily="34" charset="-120"/>
              </a:rPr>
              <a:t>如果可能的话</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给我打一个电话</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C_4_BD#8c599fc2c?pid=7cd0ae813&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过去将来时</a:t>
            </a:r>
            <a:endParaRPr lang="en-US" altLang="zh-CN" sz="2200" dirty="0"/>
          </a:p>
        </p:txBody>
      </p:sp>
      <p:sp>
        <p:nvSpPr>
          <p:cNvPr id="3" name="P_5#395c49e26?sp=1&amp;pid=8c599fc2c&amp;color=0,55,96&amp;vtp=1&amp;bbb=1&amp;hb=1"/>
          <p:cNvSpPr/>
          <p:nvPr/>
        </p:nvSpPr>
        <p:spPr>
          <a:xfrm>
            <a:off x="502920" y="2008625"/>
            <a:ext cx="10570464" cy="32848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1</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过去将来时的基本用法</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过去将来时表示从过去某一时间看将要发生的动作或将要呈现的状态</a:t>
            </a:r>
            <a:r>
              <a:rPr lang="en-US" altLang="zh-CN" sz="1800" b="0" i="0" dirty="0">
                <a:solidFill>
                  <a:srgbClr val="003760"/>
                </a:solidFill>
                <a:latin typeface="Times New Roman" pitchFamily="34" charset="0"/>
                <a:ea typeface="微软雅黑" pitchFamily="34" charset="-122"/>
                <a:cs typeface="Times New Roman" pitchFamily="34" charset="-120"/>
              </a:rPr>
              <a:t>，常用于叙述过去的事情</a:t>
            </a:r>
            <a:r>
              <a:rPr lang="en-US" altLang="zh-CN" sz="1800" b="0" i="0">
                <a:solidFill>
                  <a:srgbClr val="003760"/>
                </a:solidFill>
                <a:latin typeface="Times New Roman" pitchFamily="34" charset="0"/>
                <a:ea typeface="微软雅黑" pitchFamily="34" charset="-122"/>
                <a:cs typeface="Times New Roman" pitchFamily="34" charset="-120"/>
              </a:rPr>
              <a:t>，基本</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结构为</a:t>
            </a:r>
            <a:r>
              <a:rPr lang="en-US" altLang="zh-CN" sz="1800" b="0" i="0" dirty="0">
                <a:solidFill>
                  <a:srgbClr val="003760"/>
                </a:solidFill>
                <a:latin typeface="Times New Roman" pitchFamily="34" charset="0"/>
                <a:ea typeface="微软雅黑" pitchFamily="34" charset="-122"/>
                <a:cs typeface="Times New Roman" pitchFamily="34" charset="-120"/>
              </a:rPr>
              <a:t>“would/should+动词原形”，would可用于多种人称，should多用于第一人称。</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S</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o'clock,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她说她会在七点</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到达</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他认为她会守信用的</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move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他们</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那时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总对我们说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总有一天我们会搬进一所房子</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一所真正属于我们的房子</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She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hoped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they</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would</a:t>
            </a:r>
            <a:r>
              <a:rPr lang="en-US" altLang="zh-CN" b="0" i="0" u="sng"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meet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again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someday.</a:t>
            </a:r>
            <a:r>
              <a:rPr lang="en-US" altLang="zh-CN" b="0" i="0" dirty="0">
                <a:solidFill>
                  <a:srgbClr val="003760"/>
                </a:solidFill>
                <a:latin typeface="Times New Roman" pitchFamily="34" charset="0"/>
                <a:ea typeface="楷体" pitchFamily="34" charset="-122"/>
                <a:cs typeface="Times New Roman" pitchFamily="34" charset="-120"/>
              </a:rPr>
              <a:t>她希望将来有一天他们能再见面</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6ab9fba44.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5</a:t>
            </a:r>
            <a:endParaRPr lang="en-US" altLang="zh-CN" sz="5400" dirty="0"/>
          </a:p>
        </p:txBody>
      </p:sp>
      <p:sp>
        <p:nvSpPr>
          <p:cNvPr id="3" name="C_1_BD#6ab9fba44.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What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adventure!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5#395c49e26?pid=8c599fc2c&amp;color=0,55,96&amp;vtp=1&amp;bt=1&amp;bbb=1&amp;hb=1"/>
              <p:cNvSpPr/>
              <p:nvPr/>
            </p:nvSpPr>
            <p:spPr>
              <a:xfrm>
                <a:off x="502920" y="1517904"/>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过</a:t>
                </a:r>
                <a:r>
                  <a:rPr lang="en-US" altLang="zh-CN" sz="1800" b="0" i="0">
                    <a:solidFill>
                      <a:srgbClr val="003760"/>
                    </a:solidFill>
                    <a:latin typeface="Times New Roman" pitchFamily="34" charset="0"/>
                    <a:ea typeface="微软雅黑" pitchFamily="34" charset="-122"/>
                    <a:cs typeface="Times New Roman" pitchFamily="34" charset="-120"/>
                  </a:rPr>
                  <a:t>去将来时可以表示过去的某种习惯性动作</a:t>
                </a:r>
                <a:r>
                  <a:rPr lang="en-US" altLang="zh-CN" sz="1800" b="0" i="0" dirty="0">
                    <a:solidFill>
                      <a:srgbClr val="003760"/>
                    </a:solidFill>
                    <a:latin typeface="Times New Roman" pitchFamily="34" charset="0"/>
                    <a:ea typeface="微软雅黑" pitchFamily="34" charset="-122"/>
                    <a:cs typeface="Times New Roman" pitchFamily="34" charset="-120"/>
                  </a:rPr>
                  <a:t>，意为“总是；总会”，谓语要用“would+动词原形”。</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medicine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她有时间的时候总会给他们带来食物和</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药品</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全国新高考</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Ⅰ</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&lt;/m&gt;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would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bake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u="sng" dirty="0">
                    <a:solidFill>
                      <a:srgbClr val="003760"/>
                    </a:solidFill>
                    <a:latin typeface="Times New Roman" pitchFamily="34" charset="0"/>
                    <a:ea typeface="微软雅黑" pitchFamily="34" charset="-122"/>
                    <a:cs typeface="Times New Roman" pitchFamily="34" charset="-120"/>
                  </a:rPr>
                  <a:t>'d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stand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and</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过去</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在星期天早</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晨</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我的妈妈总会烤面包</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我就站在冰箱旁边帮忙</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mc:Choice>
        <mc:Fallback>
          <p:sp>
            <p:nvSpPr>
              <p:cNvPr id="2" name="P_5#395c49e26?pid=8c599fc2c&amp;color=0,55,96&amp;vtp=1&amp;bt=1&amp;bbb=1&amp;hb=1"/>
              <p:cNvSpPr>
                <a:spLocks noRot="1" noChangeAspect="1" noMove="1" noResize="1" noEditPoints="1" noAdjustHandles="1" noChangeArrowheads="1" noChangeShapeType="1" noTextEdit="1"/>
              </p:cNvSpPr>
              <p:nvPr/>
            </p:nvSpPr>
            <p:spPr>
              <a:xfrm>
                <a:off x="502920" y="1517904"/>
                <a:ext cx="10570464" cy="2446655"/>
              </a:xfrm>
              <a:prstGeom prst="rect">
                <a:avLst/>
              </a:prstGeom>
              <a:blipFill>
                <a:blip r:embed="rId3"/>
                <a:stretch>
                  <a:fillRect l="-1384" r="-115" b="-5736"/>
                </a:stretch>
              </a:blipFill>
              <a:ln/>
            </p:spPr>
            <p:txBody>
              <a:bodyPr/>
              <a:lstStyle/>
              <a:p>
                <a:r>
                  <a:rPr lang="zh-CN" altLang="en-US">
                    <a:noFill/>
                  </a:rPr>
                  <a:t> </a:t>
                </a:r>
              </a:p>
            </p:txBody>
          </p:sp>
        </mc:Fallback>
      </mc:AlternateContent>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P_5#395c49e26?sp=1&amp;pid=8c599fc2c&amp;color=0,55,96&amp;vtp=1&amp;bt=1&amp;bbb=1"/>
          <p:cNvSpPr/>
          <p:nvPr/>
        </p:nvSpPr>
        <p:spPr>
          <a:xfrm>
            <a:off x="502920" y="1517904"/>
            <a:ext cx="10570464" cy="4123055"/>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2</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表示过去将来的常用结构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do结构，表示曾经准备、计划要做某事，或过去“势必”会发生某事。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guessed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Albert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Einstein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famous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scientist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theories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change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world.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在他小时候</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很少有人猜到阿尔伯特</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爱因斯坦将成为一位著名的科学家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他的理</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论将改变世界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do结构，意为“即将；正要”，表示过去说话的瞬间将发生某事，不与表示将来的</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时间状语连用，但可以与when引导的时间状语从句连用。</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platform.</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火车就快开走了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可我还没到站台</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about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window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attention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汤姆正要关窗户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这时一只</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鸟吸引了他的注意力</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_BD#395c49e26?sp=1&amp;pid=8c599fc2c&amp;color=0,55,96&amp;vtp=1&amp;bt=1&amp;bbb=1&amp;hb=1"/>
          <p:cNvSpPr/>
          <p:nvPr/>
        </p:nvSpPr>
        <p:spPr>
          <a:xfrm>
            <a:off x="502920" y="1508760"/>
            <a:ext cx="10570464" cy="45421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（3）was/were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do结构，表示过去的安排、意向、计划等。</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W</a:t>
            </a:r>
            <a:r>
              <a:rPr lang="en-US" altLang="zh-CN" sz="1800" b="0" i="0">
                <a:solidFill>
                  <a:srgbClr val="003760"/>
                </a:solidFill>
                <a:latin typeface="Times New Roman" pitchFamily="34" charset="0"/>
                <a:ea typeface="微软雅黑" pitchFamily="34" charset="-122"/>
                <a:cs typeface="Times New Roman" pitchFamily="34" charset="-120"/>
              </a:rPr>
              <a:t>hen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restaurant,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realised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car.</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当他在餐馆要付账时</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他突然意识到他把钱包忘在车上了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held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busily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setting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table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在</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商店楼上一个将要举行聚会的房间里</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楷体" pitchFamily="34" charset="-122"/>
                <a:cs typeface="Times New Roman" pitchFamily="34" charset="-120"/>
              </a:rPr>
              <a:t>一些工人正忙着摆桌子</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point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doing结构，意为“正要做</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point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giving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search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something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eye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bushes.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我正要放弃搜</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突然灌木丛中的某个东西吸引了我的注意力</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（5）was/were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doing结构，常用于该结构的动词有go,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begin等，表示过去将要发生的情况。</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country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didn't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leaving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杰</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克告诉我他会回到他的祖国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但他没有告诉我他将在什么时候离开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P_5#395c49e26?pid=8c599fc2c&amp;color=0,55,96&amp;vtp=1&amp;bt=1&amp;bbb=1"/>
          <p:cNvSpPr/>
          <p:nvPr/>
        </p:nvSpPr>
        <p:spPr>
          <a:xfrm>
            <a:off x="502920" y="1517904"/>
            <a:ext cx="10570464" cy="3287840"/>
          </a:xfrm>
          <a:prstGeom prst="rect">
            <a:avLst/>
          </a:prstGeom>
          <a:noFill/>
          <a:ln/>
        </p:spPr>
        <p:txBody>
          <a:bodyPr wrap="none" lIns="0" tIns="0" rIns="0" bIns="0" rtlCol="0" anchor="t"/>
          <a:lstStyle/>
          <a:p>
            <a:pPr algn="l">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特别注意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过去将来进行时、过去将来完成时和过去将来时的用法区别</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nSpc>
                <a:spcPts val="3300"/>
              </a:lnSpc>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①过去将来进行时强调在过去某一时间看将来某时刻正在进行的动作。</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looking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after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她说她会照顾你的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②过去将来完成时表示在过去某一时间看将来某一时间以前已经完成的动作。</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have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writing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before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back.</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她告诉我</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在我回来之</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前她就会把报告写好的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algn="r"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对应练习见《巩固练》L51</a:t>
            </a:r>
            <a:endParaRPr lang="en-US" altLang="zh-CN" sz="18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93d53a9f3.fixed?pid=6ab9fba44&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Ⅱ</a:t>
            </a:r>
            <a:endParaRPr lang="en-US" altLang="zh-CN" sz="4000" dirty="0"/>
          </a:p>
        </p:txBody>
      </p:sp>
      <p:sp>
        <p:nvSpPr>
          <p:cNvPr id="3" name="C_2_BD#93d53a9f3.fixed?pid=6ab9fba44&amp;color=61,88,159&amp;vtp=1&amp;bbb=1"/>
          <p:cNvSpPr/>
          <p:nvPr/>
        </p:nvSpPr>
        <p:spPr>
          <a:xfrm>
            <a:off x="4608576" y="2542032"/>
            <a:ext cx="7470648" cy="1755648"/>
          </a:xfrm>
          <a:prstGeom prst="rect">
            <a:avLst/>
          </a:prstGeom>
          <a:noFill/>
          <a:ln/>
        </p:spPr>
        <p:txBody>
          <a:bodyPr wrap="none" lIns="0" tIns="0" rIns="0" bIns="0" rtlCol="0" anchor="ctr"/>
          <a:lstStyle/>
          <a:p>
            <a:pPr algn="l">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Using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language</a:t>
            </a:r>
            <a:endParaRPr lang="en-US" altLang="zh-CN" sz="54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P_3#71d949c6e?pid=93d53a9f3&amp;color=0,55,96&amp;vtp=1&amp;bt=1&amp;bbb=1"/>
          <p:cNvSpPr/>
          <p:nvPr/>
        </p:nvSpPr>
        <p:spPr>
          <a:xfrm>
            <a:off x="502920" y="1512000"/>
            <a:ext cx="10570464" cy="1611440"/>
          </a:xfrm>
          <a:prstGeom prst="rect">
            <a:avLst/>
          </a:prstGeom>
          <a:noFill/>
          <a:ln/>
        </p:spPr>
        <p:txBody>
          <a:bodyPr wrap="none" lIns="0" tIns="0" rIns="0" bIns="0" rtlCol="0" anchor="t"/>
          <a:lstStyle/>
          <a:p>
            <a:pPr algn="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对应练习见《巩固练》L51</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敲</a:t>
            </a:r>
            <a:r>
              <a:rPr lang="en-US" altLang="zh-CN" sz="1800" b="1" i="0">
                <a:solidFill>
                  <a:srgbClr val="003760"/>
                </a:solidFill>
                <a:latin typeface="Times New Roman" pitchFamily="34" charset="0"/>
                <a:ea typeface="微软雅黑" pitchFamily="34" charset="-122"/>
                <a:cs typeface="Times New Roman" pitchFamily="34" charset="-120"/>
              </a:rPr>
              <a:t>黑板</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unaware,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cloth,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rewarding，状语从句的省略，过去将来时等。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2.语言技能：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能够运用过去将来时描述人物经历；能够描述自己的一次经历；能够在听力中快速记笔记。</a:t>
            </a:r>
            <a:endParaRPr lang="en-US" altLang="zh-CN" sz="18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38403e8bb?pid=c04618afb&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5d816aac8?pid=38403e8bb&amp;color=0,55,96&amp;vtp=1&amp;bbb=1"/>
          <p:cNvSpPr/>
          <p:nvPr/>
        </p:nvSpPr>
        <p:spPr>
          <a:xfrm>
            <a:off x="502920" y="2045175"/>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1.alcohol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2.bandage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3.plaster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4.thermometer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.港，港口</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.橡胶，合成橡胶</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.棉布，棉纱</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8.</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.指导方针，指导原则</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.布</a:t>
            </a:r>
            <a:endParaRPr lang="en-US" altLang="zh-CN" sz="1800" dirty="0"/>
          </a:p>
        </p:txBody>
      </p:sp>
      <p:sp>
        <p:nvSpPr>
          <p:cNvPr id="4" name="QB_5_AN.2_1#5d816aac8.blank?pid=38403e8bb&amp;color=0,55,96&amp;vpa=1&amp;vtp=1&amp;bbb=1"/>
          <p:cNvSpPr/>
          <p:nvPr/>
        </p:nvSpPr>
        <p:spPr>
          <a:xfrm>
            <a:off x="1638776" y="201469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酒精</a:t>
            </a:r>
            <a:endParaRPr lang="en-US" altLang="zh-CN" dirty="0"/>
          </a:p>
        </p:txBody>
      </p:sp>
      <p:sp>
        <p:nvSpPr>
          <p:cNvPr id="6" name="QB_5_AN.4_1#5d816aac8.blank?pid=38403e8bb&amp;color=0,55,96&amp;vpa=2&amp;vtp=1&amp;bbb=1"/>
          <p:cNvSpPr/>
          <p:nvPr/>
        </p:nvSpPr>
        <p:spPr>
          <a:xfrm>
            <a:off x="1727676" y="2433795"/>
            <a:ext cx="623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绷带</a:t>
            </a:r>
            <a:endParaRPr lang="en-US" altLang="zh-CN" dirty="0"/>
          </a:p>
        </p:txBody>
      </p:sp>
      <p:sp>
        <p:nvSpPr>
          <p:cNvPr id="8" name="QB_5_AN.6_1#5d816aac8.blank?pid=38403e8bb&amp;color=0,55,96&amp;vpa=3&amp;vtp=1&amp;bbb=1"/>
          <p:cNvSpPr/>
          <p:nvPr/>
        </p:nvSpPr>
        <p:spPr>
          <a:xfrm>
            <a:off x="1575276" y="2852895"/>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创可贴</a:t>
            </a:r>
            <a:endParaRPr lang="en-US" altLang="zh-CN" dirty="0"/>
          </a:p>
        </p:txBody>
      </p:sp>
      <p:sp>
        <p:nvSpPr>
          <p:cNvPr id="10" name="QB_5_AN.8_1#5d816aac8.blank?pid=38403e8bb&amp;color=0,55,96&amp;vpa=4&amp;vtp=1&amp;bbb=1"/>
          <p:cNvSpPr/>
          <p:nvPr/>
        </p:nvSpPr>
        <p:spPr>
          <a:xfrm>
            <a:off x="2134076" y="3271995"/>
            <a:ext cx="852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体温计</a:t>
            </a:r>
            <a:endParaRPr lang="en-US" altLang="zh-CN" dirty="0"/>
          </a:p>
        </p:txBody>
      </p:sp>
      <p:sp>
        <p:nvSpPr>
          <p:cNvPr id="12" name="QB_5_AN.10_1#5d816aac8.blank?pid=38403e8bb&amp;color=0,55,96&amp;vpa=5&amp;vtp=1&amp;bbb=1"/>
          <p:cNvSpPr/>
          <p:nvPr/>
        </p:nvSpPr>
        <p:spPr>
          <a:xfrm>
            <a:off x="667226" y="3678395"/>
            <a:ext cx="534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port</a:t>
            </a:r>
            <a:endParaRPr lang="en-US" altLang="zh-CN" dirty="0"/>
          </a:p>
        </p:txBody>
      </p:sp>
      <p:sp>
        <p:nvSpPr>
          <p:cNvPr id="14" name="QB_5_AN.12_1#5d816aac8.blank?pid=38403e8bb&amp;color=0,55,96&amp;vpa=6&amp;vtp=1&amp;bbb=1"/>
          <p:cNvSpPr/>
          <p:nvPr/>
        </p:nvSpPr>
        <p:spPr>
          <a:xfrm>
            <a:off x="667226" y="4110195"/>
            <a:ext cx="763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rubber</a:t>
            </a:r>
            <a:endParaRPr lang="en-US" altLang="zh-CN" dirty="0"/>
          </a:p>
        </p:txBody>
      </p:sp>
      <p:sp>
        <p:nvSpPr>
          <p:cNvPr id="16" name="QB_5_AN.14_1#5d816aac8.blank?pid=38403e8bb&amp;color=0,55,96&amp;vpa=7&amp;vtp=1&amp;bbb=1"/>
          <p:cNvSpPr/>
          <p:nvPr/>
        </p:nvSpPr>
        <p:spPr>
          <a:xfrm>
            <a:off x="679926" y="4529295"/>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cotton</a:t>
            </a:r>
            <a:endParaRPr lang="en-US" altLang="zh-CN" dirty="0"/>
          </a:p>
        </p:txBody>
      </p:sp>
      <p:sp>
        <p:nvSpPr>
          <p:cNvPr id="18" name="QB_5_AN.16_1#5d816aac8.blank?pid=38403e8bb&amp;color=0,55,96&amp;vpa=8&amp;vtp=1&amp;bbb=1"/>
          <p:cNvSpPr/>
          <p:nvPr/>
        </p:nvSpPr>
        <p:spPr>
          <a:xfrm>
            <a:off x="654526" y="4935695"/>
            <a:ext cx="1017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guideline</a:t>
            </a:r>
            <a:endParaRPr lang="en-US" altLang="zh-CN" dirty="0"/>
          </a:p>
        </p:txBody>
      </p:sp>
      <p:sp>
        <p:nvSpPr>
          <p:cNvPr id="20" name="QB_5_AN.18_1#5d816aac8.blank?pid=38403e8bb&amp;color=0,55,96&amp;vpa=9&amp;vtp=1&amp;bbb=1"/>
          <p:cNvSpPr/>
          <p:nvPr/>
        </p:nvSpPr>
        <p:spPr>
          <a:xfrm>
            <a:off x="679926" y="5346540"/>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cloth</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6">
                                            <p:bg/>
                                          </p:spTgt>
                                        </p:tgtEl>
                                        <p:attrNameLst>
                                          <p:attrName>style.visibility</p:attrName>
                                        </p:attrNameLst>
                                      </p:cBhvr>
                                      <p:to>
                                        <p:strVal val="visible"/>
                                      </p:to>
                                    </p:set>
                                    <p:animEffect transition="in" filter="fade">
                                      <p:cBhvr>
                                        <p:cTn id="55" dur="500"/>
                                        <p:tgtEl>
                                          <p:spTgt spid="16">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6">
                                            <p:txEl>
                                              <p:pRg st="0" end="0"/>
                                            </p:txEl>
                                          </p:spTgt>
                                        </p:tgtEl>
                                        <p:attrNameLst>
                                          <p:attrName>style.visibility</p:attrName>
                                        </p:attrNameLst>
                                      </p:cBhvr>
                                      <p:to>
                                        <p:strVal val="visible"/>
                                      </p:to>
                                    </p:set>
                                    <p:animEffect transition="in" filter="fade">
                                      <p:cBhvr>
                                        <p:cTn id="58" dur="500"/>
                                        <p:tgtEl>
                                          <p:spTgt spid="16">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8">
                                            <p:bg/>
                                          </p:spTgt>
                                        </p:tgtEl>
                                        <p:attrNameLst>
                                          <p:attrName>style.visibility</p:attrName>
                                        </p:attrNameLst>
                                      </p:cBhvr>
                                      <p:to>
                                        <p:strVal val="visible"/>
                                      </p:to>
                                    </p:set>
                                    <p:animEffect transition="in" filter="fade">
                                      <p:cBhvr>
                                        <p:cTn id="63" dur="500"/>
                                        <p:tgtEl>
                                          <p:spTgt spid="18">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8">
                                            <p:txEl>
                                              <p:pRg st="0" end="0"/>
                                            </p:txEl>
                                          </p:spTgt>
                                        </p:tgtEl>
                                        <p:attrNameLst>
                                          <p:attrName>style.visibility</p:attrName>
                                        </p:attrNameLst>
                                      </p:cBhvr>
                                      <p:to>
                                        <p:strVal val="visible"/>
                                      </p:to>
                                    </p:set>
                                    <p:animEffect transition="in" filter="fade">
                                      <p:cBhvr>
                                        <p:cTn id="66" dur="500"/>
                                        <p:tgtEl>
                                          <p:spTgt spid="18">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20">
                                            <p:bg/>
                                          </p:spTgt>
                                        </p:tgtEl>
                                        <p:attrNameLst>
                                          <p:attrName>style.visibility</p:attrName>
                                        </p:attrNameLst>
                                      </p:cBhvr>
                                      <p:to>
                                        <p:strVal val="visible"/>
                                      </p:to>
                                    </p:set>
                                    <p:animEffect transition="in" filter="fade">
                                      <p:cBhvr>
                                        <p:cTn id="71" dur="500"/>
                                        <p:tgtEl>
                                          <p:spTgt spid="20">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20">
                                            <p:txEl>
                                              <p:pRg st="0" end="0"/>
                                            </p:txEl>
                                          </p:spTgt>
                                        </p:tgtEl>
                                        <p:attrNameLst>
                                          <p:attrName>style.visibility</p:attrName>
                                        </p:attrNameLst>
                                      </p:cBhvr>
                                      <p:to>
                                        <p:strVal val="visible"/>
                                      </p:to>
                                    </p:set>
                                    <p:animEffect transition="in" filter="fade">
                                      <p:cBhvr>
                                        <p:cTn id="74" dur="500"/>
                                        <p:tgtEl>
                                          <p:spTgt spid="2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P spid="14" grpId="0" build="p" animBg="1"/>
      <p:bldP spid="16" grpId="0" build="p" animBg="1"/>
      <p:bldP spid="18" grpId="0" build="p" animBg="1"/>
      <p:bldP spid="20"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BD.19_1#4e601c07f?sp=1&amp;pid=38403e8bb&amp;color=0,55,96&amp;vtp=1&amp;bt=1&amp;bb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.液体，液态物</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联</a:t>
            </a:r>
            <a:r>
              <a:rPr lang="en-US" altLang="zh-CN" sz="1800" b="0" i="0">
                <a:solidFill>
                  <a:srgbClr val="003760"/>
                </a:solidFill>
                <a:latin typeface="Times New Roman" pitchFamily="34" charset="0"/>
                <a:ea typeface="微软雅黑" pitchFamily="34" charset="-122"/>
                <a:cs typeface="Times New Roman" pitchFamily="34" charset="-120"/>
              </a:rPr>
              <a:t>想①</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固体</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.气体</a:t>
            </a:r>
            <a:endParaRPr lang="en-US" altLang="zh-CN" sz="1800" dirty="0"/>
          </a:p>
        </p:txBody>
      </p:sp>
      <p:sp>
        <p:nvSpPr>
          <p:cNvPr id="3" name="QB_5_AN.20_1#4e601c07f.blank?pid=38403e8bb&amp;color=0,55,96&amp;vpa=10&amp;vtp=1&amp;bbb=1"/>
          <p:cNvSpPr/>
          <p:nvPr/>
        </p:nvSpPr>
        <p:spPr>
          <a:xfrm>
            <a:off x="756126" y="1465580"/>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liquid</a:t>
            </a:r>
            <a:endParaRPr lang="en-US" altLang="zh-CN" dirty="0"/>
          </a:p>
        </p:txBody>
      </p:sp>
      <p:sp>
        <p:nvSpPr>
          <p:cNvPr id="4" name="QB_5_AN.21_1#4e601c07f.blank?pid=38403e8bb&amp;color=0,55,96&amp;vpa=11&amp;vtp=1&amp;bbb=1"/>
          <p:cNvSpPr/>
          <p:nvPr/>
        </p:nvSpPr>
        <p:spPr>
          <a:xfrm>
            <a:off x="1206976" y="1876425"/>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solid</a:t>
            </a:r>
            <a:endParaRPr lang="en-US" altLang="zh-CN" dirty="0"/>
          </a:p>
        </p:txBody>
      </p:sp>
      <p:sp>
        <p:nvSpPr>
          <p:cNvPr id="5" name="QB_5_AN.22_1#4e601c07f.blank?pid=38403e8bb&amp;color=0,55,96&amp;vpa=12&amp;vtp=1&amp;bbb=1"/>
          <p:cNvSpPr/>
          <p:nvPr/>
        </p:nvSpPr>
        <p:spPr>
          <a:xfrm>
            <a:off x="2927826" y="1863725"/>
            <a:ext cx="471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gas</a:t>
            </a:r>
            <a:endParaRPr lang="en-US" altLang="zh-CN" dirty="0"/>
          </a:p>
        </p:txBody>
      </p:sp>
      <p:sp>
        <p:nvSpPr>
          <p:cNvPr id="6" name="QB_5_BD.23_1#a412b5e47?pid=38403e8bb&amp;color=0,55,96&amp;vtp=1&amp;bbb=1"/>
          <p:cNvSpPr/>
          <p:nvPr/>
        </p:nvSpPr>
        <p:spPr>
          <a:xfrm>
            <a:off x="502920" y="2327275"/>
            <a:ext cx="10570464" cy="32848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.延伸</a:t>
            </a:r>
            <a:r>
              <a:rPr lang="en-US" altLang="zh-CN" sz="1800" b="0" i="0">
                <a:solidFill>
                  <a:srgbClr val="003760"/>
                </a:solidFill>
                <a:latin typeface="Times New Roman" pitchFamily="34" charset="0"/>
                <a:ea typeface="微软雅黑" pitchFamily="34" charset="-122"/>
                <a:cs typeface="Times New Roman" pitchFamily="34" charset="-120"/>
              </a:rPr>
              <a:t>，绵延</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.未觉察到的，未意识到的反义</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.察觉到的；意识到的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.认识；</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意识</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.羊毛，毛织物派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.羊毛的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.流血，失血</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.流血；出血</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.血；血液</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.伤，损害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.伤害；损害</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.受伤的</a:t>
            </a:r>
            <a:endParaRPr lang="en-US" altLang="zh-CN" sz="1800" dirty="0"/>
          </a:p>
        </p:txBody>
      </p:sp>
      <p:sp>
        <p:nvSpPr>
          <p:cNvPr id="7" name="QB_5_AN.24_1#a412b5e47.blank?pid=38403e8bb&amp;color=0,55,96&amp;vpa=13&amp;vtp=1&amp;bbb=1"/>
          <p:cNvSpPr/>
          <p:nvPr/>
        </p:nvSpPr>
        <p:spPr>
          <a:xfrm>
            <a:off x="773017" y="2296795"/>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stretch</a:t>
            </a:r>
            <a:endParaRPr lang="en-US" altLang="zh-CN" dirty="0"/>
          </a:p>
        </p:txBody>
      </p:sp>
      <p:sp>
        <p:nvSpPr>
          <p:cNvPr id="9" name="QB_5_AN.26_1#a412b5e47.blank?pid=38403e8bb&amp;color=0,55,96&amp;vpa=14&amp;vtp=1&amp;bbb=1"/>
          <p:cNvSpPr/>
          <p:nvPr/>
        </p:nvSpPr>
        <p:spPr>
          <a:xfrm>
            <a:off x="806926" y="2715895"/>
            <a:ext cx="941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unaware</a:t>
            </a:r>
            <a:endParaRPr lang="en-US" altLang="zh-CN" dirty="0"/>
          </a:p>
        </p:txBody>
      </p:sp>
      <p:sp>
        <p:nvSpPr>
          <p:cNvPr id="10" name="QB_5_AN.27_1#a412b5e47.blank?pid=38403e8bb&amp;color=0,55,96&amp;vpa=15&amp;vtp=1&amp;bbb=1"/>
          <p:cNvSpPr/>
          <p:nvPr/>
        </p:nvSpPr>
        <p:spPr>
          <a:xfrm>
            <a:off x="5270976" y="2715895"/>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aware</a:t>
            </a:r>
            <a:endParaRPr lang="en-US" altLang="zh-CN" dirty="0"/>
          </a:p>
        </p:txBody>
      </p:sp>
      <p:sp>
        <p:nvSpPr>
          <p:cNvPr id="11" name="QB_5_AN.28_1#a412b5e47.blank?pid=38403e8bb&amp;color=0,55,96&amp;vpa=16&amp;vtp=1&amp;bbb=1"/>
          <p:cNvSpPr/>
          <p:nvPr/>
        </p:nvSpPr>
        <p:spPr>
          <a:xfrm>
            <a:off x="9138125" y="2715895"/>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awareness</a:t>
            </a:r>
            <a:endParaRPr lang="en-US" altLang="zh-CN" dirty="0"/>
          </a:p>
        </p:txBody>
      </p:sp>
      <p:sp>
        <p:nvSpPr>
          <p:cNvPr id="13" name="QB_5_AN.30_1#a412b5e47.blank?pid=38403e8bb&amp;color=0,55,96&amp;vpa=17&amp;vtp=1&amp;bbb=1"/>
          <p:cNvSpPr/>
          <p:nvPr/>
        </p:nvSpPr>
        <p:spPr>
          <a:xfrm>
            <a:off x="794226" y="3554095"/>
            <a:ext cx="623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wool</a:t>
            </a:r>
            <a:endParaRPr lang="en-US" altLang="zh-CN" dirty="0"/>
          </a:p>
        </p:txBody>
      </p:sp>
      <p:sp>
        <p:nvSpPr>
          <p:cNvPr id="14" name="QB_5_AN.31_1#a412b5e47.blank?pid=38403e8bb&amp;color=0,55,96&amp;vpa=18&amp;vtp=1&amp;bbb=1"/>
          <p:cNvSpPr/>
          <p:nvPr/>
        </p:nvSpPr>
        <p:spPr>
          <a:xfrm>
            <a:off x="3340576" y="3554095"/>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woollen</a:t>
            </a:r>
            <a:endParaRPr lang="en-US" altLang="zh-CN" dirty="0"/>
          </a:p>
        </p:txBody>
      </p:sp>
      <p:sp>
        <p:nvSpPr>
          <p:cNvPr id="17" name="QB_5_AN.33_1#a412b5e47.blank?pid=38403e8bb&amp;color=0,55,96&amp;vpa=19&amp;vtp=1&amp;bbb=1"/>
          <p:cNvSpPr/>
          <p:nvPr/>
        </p:nvSpPr>
        <p:spPr>
          <a:xfrm>
            <a:off x="806926" y="3960495"/>
            <a:ext cx="954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bleeding</a:t>
            </a:r>
            <a:endParaRPr lang="en-US" altLang="zh-CN" dirty="0"/>
          </a:p>
        </p:txBody>
      </p:sp>
      <p:sp>
        <p:nvSpPr>
          <p:cNvPr id="18" name="QB_5_AN.34_1#a412b5e47.blank?pid=38403e8bb&amp;color=0,55,96&amp;vpa=20&amp;vtp=1&amp;bbb=1"/>
          <p:cNvSpPr/>
          <p:nvPr/>
        </p:nvSpPr>
        <p:spPr>
          <a:xfrm>
            <a:off x="4039076" y="3973195"/>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bleed</a:t>
            </a:r>
            <a:endParaRPr lang="en-US" altLang="zh-CN" dirty="0"/>
          </a:p>
        </p:txBody>
      </p:sp>
      <p:sp>
        <p:nvSpPr>
          <p:cNvPr id="19" name="QB_5_AN.35_1#a412b5e47.blank?pid=38403e8bb&amp;color=0,55,96&amp;vpa=21&amp;vtp=1&amp;bbb=1"/>
          <p:cNvSpPr/>
          <p:nvPr/>
        </p:nvSpPr>
        <p:spPr>
          <a:xfrm>
            <a:off x="711676" y="4392295"/>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blood</a:t>
            </a:r>
            <a:endParaRPr lang="en-US" altLang="zh-CN" dirty="0"/>
          </a:p>
        </p:txBody>
      </p:sp>
      <p:sp>
        <p:nvSpPr>
          <p:cNvPr id="22" name="QB_5_AN.37_1#a412b5e47.blank?pid=38403e8bb&amp;color=0,55,96&amp;vpa=22&amp;vtp=1&amp;bbb=1"/>
          <p:cNvSpPr/>
          <p:nvPr/>
        </p:nvSpPr>
        <p:spPr>
          <a:xfrm>
            <a:off x="806926" y="4798695"/>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injury</a:t>
            </a:r>
            <a:endParaRPr lang="en-US" altLang="zh-CN" dirty="0"/>
          </a:p>
        </p:txBody>
      </p:sp>
      <p:sp>
        <p:nvSpPr>
          <p:cNvPr id="23" name="QB_5_AN.38_1#a412b5e47.blank?pid=38403e8bb&amp;color=0,55,96&amp;vpa=23&amp;vtp=1&amp;bbb=1"/>
          <p:cNvSpPr/>
          <p:nvPr/>
        </p:nvSpPr>
        <p:spPr>
          <a:xfrm>
            <a:off x="3556476" y="4811395"/>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injure</a:t>
            </a:r>
            <a:endParaRPr lang="en-US" altLang="zh-CN" dirty="0"/>
          </a:p>
        </p:txBody>
      </p:sp>
      <p:sp>
        <p:nvSpPr>
          <p:cNvPr id="24" name="QB_5_AN.39_1#a412b5e47.blank?pid=38403e8bb&amp;color=0,55,96&amp;vpa=24&amp;vtp=1&amp;bbb=1"/>
          <p:cNvSpPr/>
          <p:nvPr/>
        </p:nvSpPr>
        <p:spPr>
          <a:xfrm>
            <a:off x="698976" y="5209540"/>
            <a:ext cx="814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injured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4">
                                            <p:bg/>
                                          </p:spTgt>
                                        </p:tgtEl>
                                        <p:attrNameLst>
                                          <p:attrName>style.visibility</p:attrName>
                                        </p:attrNameLst>
                                      </p:cBhvr>
                                      <p:to>
                                        <p:strVal val="visible"/>
                                      </p:to>
                                    </p:set>
                                    <p:animEffect transition="in" filter="fade">
                                      <p:cBhvr>
                                        <p:cTn id="71" dur="500"/>
                                        <p:tgtEl>
                                          <p:spTgt spid="14">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4">
                                            <p:txEl>
                                              <p:pRg st="0" end="0"/>
                                            </p:txEl>
                                          </p:spTgt>
                                        </p:tgtEl>
                                        <p:attrNameLst>
                                          <p:attrName>style.visibility</p:attrName>
                                        </p:attrNameLst>
                                      </p:cBhvr>
                                      <p:to>
                                        <p:strVal val="visible"/>
                                      </p:to>
                                    </p:set>
                                    <p:animEffect transition="in" filter="fade">
                                      <p:cBhvr>
                                        <p:cTn id="74" dur="500"/>
                                        <p:tgtEl>
                                          <p:spTgt spid="14">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8">
                                            <p:bg/>
                                          </p:spTgt>
                                        </p:tgtEl>
                                        <p:attrNameLst>
                                          <p:attrName>style.visibility</p:attrName>
                                        </p:attrNameLst>
                                      </p:cBhvr>
                                      <p:to>
                                        <p:strVal val="visible"/>
                                      </p:to>
                                    </p:set>
                                    <p:animEffect transition="in" filter="fade">
                                      <p:cBhvr>
                                        <p:cTn id="87" dur="500"/>
                                        <p:tgtEl>
                                          <p:spTgt spid="18">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8">
                                            <p:txEl>
                                              <p:pRg st="0" end="0"/>
                                            </p:txEl>
                                          </p:spTgt>
                                        </p:tgtEl>
                                        <p:attrNameLst>
                                          <p:attrName>style.visibility</p:attrName>
                                        </p:attrNameLst>
                                      </p:cBhvr>
                                      <p:to>
                                        <p:strVal val="visible"/>
                                      </p:to>
                                    </p:set>
                                    <p:animEffect transition="in" filter="fade">
                                      <p:cBhvr>
                                        <p:cTn id="90" dur="500"/>
                                        <p:tgtEl>
                                          <p:spTgt spid="18">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2">
                                            <p:bg/>
                                          </p:spTgt>
                                        </p:tgtEl>
                                        <p:attrNameLst>
                                          <p:attrName>style.visibility</p:attrName>
                                        </p:attrNameLst>
                                      </p:cBhvr>
                                      <p:to>
                                        <p:strVal val="visible"/>
                                      </p:to>
                                    </p:set>
                                    <p:animEffect transition="in" filter="fade">
                                      <p:cBhvr>
                                        <p:cTn id="103" dur="500"/>
                                        <p:tgtEl>
                                          <p:spTgt spid="22">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2">
                                            <p:txEl>
                                              <p:pRg st="0" end="0"/>
                                            </p:txEl>
                                          </p:spTgt>
                                        </p:tgtEl>
                                        <p:attrNameLst>
                                          <p:attrName>style.visibility</p:attrName>
                                        </p:attrNameLst>
                                      </p:cBhvr>
                                      <p:to>
                                        <p:strVal val="visible"/>
                                      </p:to>
                                    </p:set>
                                    <p:animEffect transition="in" filter="fade">
                                      <p:cBhvr>
                                        <p:cTn id="106" dur="500"/>
                                        <p:tgtEl>
                                          <p:spTgt spid="22">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3">
                                            <p:bg/>
                                          </p:spTgt>
                                        </p:tgtEl>
                                        <p:attrNameLst>
                                          <p:attrName>style.visibility</p:attrName>
                                        </p:attrNameLst>
                                      </p:cBhvr>
                                      <p:to>
                                        <p:strVal val="visible"/>
                                      </p:to>
                                    </p:set>
                                    <p:animEffect transition="in" filter="fade">
                                      <p:cBhvr>
                                        <p:cTn id="111" dur="500"/>
                                        <p:tgtEl>
                                          <p:spTgt spid="23">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3">
                                            <p:txEl>
                                              <p:pRg st="0" end="0"/>
                                            </p:txEl>
                                          </p:spTgt>
                                        </p:tgtEl>
                                        <p:attrNameLst>
                                          <p:attrName>style.visibility</p:attrName>
                                        </p:attrNameLst>
                                      </p:cBhvr>
                                      <p:to>
                                        <p:strVal val="visible"/>
                                      </p:to>
                                    </p:set>
                                    <p:animEffect transition="in" filter="fade">
                                      <p:cBhvr>
                                        <p:cTn id="114" dur="500"/>
                                        <p:tgtEl>
                                          <p:spTgt spid="23">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4">
                                            <p:bg/>
                                          </p:spTgt>
                                        </p:tgtEl>
                                        <p:attrNameLst>
                                          <p:attrName>style.visibility</p:attrName>
                                        </p:attrNameLst>
                                      </p:cBhvr>
                                      <p:to>
                                        <p:strVal val="visible"/>
                                      </p:to>
                                    </p:set>
                                    <p:animEffect transition="in" filter="fade">
                                      <p:cBhvr>
                                        <p:cTn id="119" dur="500"/>
                                        <p:tgtEl>
                                          <p:spTgt spid="24">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4">
                                            <p:txEl>
                                              <p:pRg st="0" end="0"/>
                                            </p:txEl>
                                          </p:spTgt>
                                        </p:tgtEl>
                                        <p:attrNameLst>
                                          <p:attrName>style.visibility</p:attrName>
                                        </p:attrNameLst>
                                      </p:cBhvr>
                                      <p:to>
                                        <p:strVal val="visible"/>
                                      </p:to>
                                    </p:set>
                                    <p:animEffect transition="in" filter="fade">
                                      <p:cBhvr>
                                        <p:cTn id="122"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5" grpId="0" build="p" animBg="1"/>
      <p:bldP spid="7" grpId="0" build="p" animBg="1"/>
      <p:bldP spid="9" grpId="0" build="p" animBg="1"/>
      <p:bldP spid="10" grpId="0" build="p" animBg="1"/>
      <p:bldP spid="11" grpId="0" build="p" animBg="1"/>
      <p:bldP spid="13" grpId="0" build="p" animBg="1"/>
      <p:bldP spid="14" grpId="0" build="p" animBg="1"/>
      <p:bldP spid="17" grpId="0" build="p" animBg="1"/>
      <p:bldP spid="18" grpId="0" build="p" animBg="1"/>
      <p:bldP spid="19" grpId="0" build="p" animBg="1"/>
      <p:bldP spid="22" grpId="0" build="p" animBg="1"/>
      <p:bldP spid="23" grpId="0" build="p" animBg="1"/>
      <p:bldP spid="24"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fbad80738?pid=c04618afb&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df24e3cb0?pid=fbad80738&amp;color=0,55,96&amp;vtp=1&amp;bbb=1"/>
          <p:cNvSpPr/>
          <p:nvPr/>
        </p:nvSpPr>
        <p:spPr>
          <a:xfrm>
            <a:off x="502920" y="2045175"/>
            <a:ext cx="10570464" cy="812356"/>
          </a:xfrm>
          <a:prstGeom prst="rect">
            <a:avLst/>
          </a:prstGeom>
          <a:noFill/>
          <a:ln/>
        </p:spPr>
        <p:txBody>
          <a:bodyPr wrap="none" lIns="0" tIns="0" rIns="0" bIns="0" rtlCol="0" anchor="t"/>
          <a:lstStyle/>
          <a:p>
            <a:pPr algn="l">
              <a:lnSpc>
                <a:spcPts val="3300"/>
              </a:lnSpc>
            </a:pPr>
            <a:r>
              <a:rPr lang="en-US" altLang="zh-CN" sz="1800" b="1" i="0" u="sng" dirty="0">
                <a:solidFill>
                  <a:srgbClr val="003760"/>
                </a:solidFill>
                <a:latin typeface="Times New Roman" pitchFamily="34" charset="0"/>
                <a:ea typeface="微软雅黑" pitchFamily="34" charset="-122"/>
                <a:cs typeface="Times New Roman" pitchFamily="34" charset="-120"/>
              </a:rPr>
              <a:t>Compare</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two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groups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sentences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answer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questions.</a:t>
            </a:r>
            <a:r>
              <a:rPr lang="en-US" altLang="zh-CN" sz="1800" b="1" i="0">
                <a:solidFill>
                  <a:srgbClr val="003760"/>
                </a:solidFill>
                <a:latin typeface="Times New Roman" pitchFamily="34" charset="0"/>
                <a:ea typeface="微软雅黑" pitchFamily="34" charset="-122"/>
                <a:cs typeface="Times New Roman" pitchFamily="34" charset="-120"/>
              </a:rPr>
              <a:t>比较两组句子并回答问题。</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教材P70</a:t>
            </a:r>
            <a:endParaRPr lang="en-US" altLang="zh-CN" sz="1800" dirty="0"/>
          </a:p>
        </p:txBody>
      </p:sp>
      <p:pic>
        <p:nvPicPr>
          <p:cNvPr id="4" name="P_5_BD#df24e3cb0?pid=fbad80738&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45716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3e5863e48?pid=fbad80738&amp;color=0,55,96&amp;vtp=1&amp;bbb=1"/>
          <p:cNvSpPr/>
          <p:nvPr/>
        </p:nvSpPr>
        <p:spPr>
          <a:xfrm>
            <a:off x="502920" y="2910142"/>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compare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vt</a:t>
            </a:r>
            <a:r>
              <a:rPr lang="en-US" altLang="zh-CN" sz="2200" b="1" i="0" dirty="0">
                <a:solidFill>
                  <a:srgbClr val="003760"/>
                </a:solidFill>
                <a:latin typeface="Times New Roman" pitchFamily="34" charset="0"/>
                <a:ea typeface="微软雅黑" pitchFamily="34" charset="-122"/>
                <a:cs typeface="Times New Roman" pitchFamily="34" charset="-120"/>
              </a:rPr>
              <a:t>.比较；对比；把</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比作</a:t>
            </a:r>
            <a:endParaRPr lang="en-US" altLang="zh-CN" sz="2200" dirty="0"/>
          </a:p>
        </p:txBody>
      </p:sp>
      <p:pic>
        <p:nvPicPr>
          <p:cNvPr id="7" name="P_6_BD#ee2a90311?pid=3e5863e48&amp;color=0,55,96&amp;tib=255,255,255&amp;iip=2&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47051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8" name="P_6_BD#ee2a90311?pid=3e5863e48&amp;color=0,55,96&amp;vtp=1&amp;bbb=1"/>
          <p:cNvSpPr/>
          <p:nvPr/>
        </p:nvSpPr>
        <p:spPr>
          <a:xfrm>
            <a:off x="502920" y="3406506"/>
            <a:ext cx="10570464" cy="20275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compared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with/to</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a:t>
            </a:r>
            <a:r>
              <a:rPr lang="en-US" altLang="zh-CN" sz="1800" b="0" i="0">
                <a:solidFill>
                  <a:srgbClr val="003760"/>
                </a:solidFill>
                <a:latin typeface="SimSun" panose="02010600030101010101" pitchFamily="2" charset="-122"/>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相比</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把A和B作比较</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把A和B作比较；把A比作B</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students,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determined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achieve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goal.</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与其他学生相比</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玛丽更有</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决心实现自己的目标</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P_6_BD#ee2a90311?pid=3e5863e48&amp;color=0,55,96&amp;mp=1&amp;vtp=1&amp;bt=1&amp;bbb=1&amp;h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compare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with/to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如果你把你</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的作业和其他同学的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作业</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比较一下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你就会发现你犯的错误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He</a:t>
            </a:r>
            <a:r>
              <a:rPr lang="en-US" altLang="zh-CN" b="0" i="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compared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a:t>
            </a:r>
            <a:r>
              <a:rPr lang="en-US" altLang="zh-CN" b="0" i="0" dirty="0">
                <a:solidFill>
                  <a:srgbClr val="003760"/>
                </a:solidFill>
                <a:latin typeface="SimSun" pitchFamily="34" charset="0"/>
                <a:ea typeface="SimSun" pitchFamily="34" charset="-122"/>
                <a:cs typeface="SimSun" pitchFamily="34" charset="-120"/>
              </a:rPr>
              <a:t> </a:t>
            </a:r>
            <a:r>
              <a:rPr lang="en-US" altLang="zh-CN" b="0" i="0" u="sng"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summer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a:solidFill>
                  <a:srgbClr val="003760"/>
                </a:solidFill>
                <a:latin typeface="Times New Roman" pitchFamily="34" charset="0"/>
                <a:ea typeface="楷体" pitchFamily="34" charset="-122"/>
                <a:cs typeface="Times New Roman" pitchFamily="34" charset="-120"/>
              </a:rPr>
              <a:t>他把她比作夏日</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comparison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.比较</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comparison作比较</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comparison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with/to</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comparison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和</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相比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interested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teaching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literacy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history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comparison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maths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science.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相比数学和科学</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而言</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我对教识字和历史更感兴趣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dirty="0"/>
          </a:p>
        </p:txBody>
      </p:sp>
      <p:pic>
        <p:nvPicPr>
          <p:cNvPr id="3" name="P_6_BD#ee2a90311?pid=3e5863e48&amp;color=0,55,96&amp;mp=1&amp;tib=255,255,255&amp;iip=3&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8098" y="28231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1595</Words>
  <Application>Microsoft Office PowerPoint</Application>
  <PresentationFormat>宽屏</PresentationFormat>
  <Paragraphs>204</Paragraphs>
  <Slides>23</Slides>
  <Notes>23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23</vt:i4>
      </vt:variant>
    </vt:vector>
  </HeadingPairs>
  <TitlesOfParts>
    <vt:vector size="32"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subject/>
  <dc:creator/>
  <cp:keywords/>
  <dc:description/>
  <cp:lastModifiedBy>Administrator</cp:lastModifiedBy>
  <cp:revision>2</cp:revision>
  <dcterms:created xsi:type="dcterms:W3CDTF">2024-10-09T08:23:30Z</dcterms:created>
  <dcterms:modified xsi:type="dcterms:W3CDTF">2024-10-09T08:25:18Z</dcterms:modified>
  <cp:category/>
  <cp:contentStatus/>
</cp:coreProperties>
</file>